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541" r:id="rId3"/>
    <p:sldId id="551" r:id="rId4"/>
    <p:sldId id="550" r:id="rId5"/>
    <p:sldId id="552" r:id="rId6"/>
    <p:sldId id="545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217"/>
    <a:srgbClr val="E5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22" autoAdjust="0"/>
  </p:normalViewPr>
  <p:slideViewPr>
    <p:cSldViewPr snapToGrid="0" snapToObjects="1">
      <p:cViewPr varScale="1">
        <p:scale>
          <a:sx n="108" d="100"/>
          <a:sy n="108" d="100"/>
        </p:scale>
        <p:origin x="103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0CFBA-E990-492A-B8EC-42DA37F7FF05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7A09E-C52E-410D-936A-2FD2AB36F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4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13/08/2023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13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02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817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486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376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838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519621" y="3001749"/>
            <a:ext cx="2016112" cy="224055"/>
          </a:xfrm>
        </p:spPr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168812" y="73243"/>
            <a:ext cx="10986868" cy="103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pt-BR" altLang="pt-BR" sz="2400" b="1" dirty="0">
                <a:latin typeface="Cavolini" panose="020B0502040204020203" pitchFamily="66" charset="0"/>
                <a:cs typeface="Cavolini" panose="020B0502040204020203" pitchFamily="66" charset="0"/>
              </a:rPr>
              <a:t>ESCOLA E FACULDADE DE TECNOLOGIA SENAI ROBERTO MANGE</a:t>
            </a:r>
          </a:p>
          <a:p>
            <a:pPr marL="0" indent="0" algn="ctr" eaLnBrk="1" hangingPunct="1">
              <a:buFontTx/>
              <a:buNone/>
            </a:pPr>
            <a:r>
              <a:rPr lang="pt-BR" altLang="pt-BR" sz="2400" b="1" u="sng" dirty="0">
                <a:solidFill>
                  <a:srgbClr val="C000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DESENVOLVIMENTO DE SISTEMAS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1595E-EC96-4721-9EC2-27EC32D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7" y="1113075"/>
            <a:ext cx="9373532" cy="50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68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5088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CRIANDO OS MODELS (TABELAS) DO BACKEND COM DJANGO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BR" dirty="0">
                <a:sym typeface="Wingdings" panose="05000000000000000000" pitchFamily="2" charset="2"/>
              </a:rPr>
              <a:t>Os models em django são nada mais nada menos que as tabelas de dados que serão criados em seu banco, e devem estar localizadas em seu APP, portando acesse o </a:t>
            </a:r>
            <a:r>
              <a:rPr lang="pt-BR" b="1" i="1" dirty="0">
                <a:sym typeface="Wingdings" panose="05000000000000000000" pitchFamily="2" charset="2"/>
              </a:rPr>
              <a:t>models.py</a:t>
            </a: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dirty="0" err="1">
                <a:sym typeface="Wingdings" panose="05000000000000000000" pitchFamily="2" charset="2"/>
              </a:rPr>
              <a:t>Crie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suas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tabelas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usando</a:t>
            </a:r>
            <a:r>
              <a:rPr lang="en-US" dirty="0">
                <a:sym typeface="Wingdings" panose="05000000000000000000" pitchFamily="2" charset="2"/>
              </a:rPr>
              <a:t> classes e a </a:t>
            </a:r>
            <a:r>
              <a:rPr lang="en-US" dirty="0" err="1">
                <a:sym typeface="Wingdings" panose="05000000000000000000" pitchFamily="2" charset="2"/>
              </a:rPr>
              <a:t>biblioteca</a:t>
            </a:r>
            <a:r>
              <a:rPr lang="en-US" dirty="0">
                <a:sym typeface="Wingdings" panose="05000000000000000000" pitchFamily="2" charset="2"/>
              </a:rPr>
              <a:t> models do </a:t>
            </a:r>
            <a:r>
              <a:rPr lang="en-US" dirty="0" err="1">
                <a:sym typeface="Wingdings" panose="05000000000000000000" pitchFamily="2" charset="2"/>
              </a:rPr>
              <a:t>django.db</a:t>
            </a:r>
            <a:r>
              <a:rPr lang="en-US" dirty="0">
                <a:sym typeface="Wingdings" panose="05000000000000000000" pitchFamily="2" charset="2"/>
              </a:rPr>
              <a:t>, a </a:t>
            </a:r>
            <a:r>
              <a:rPr lang="en-US" dirty="0" err="1">
                <a:sym typeface="Wingdings" panose="05000000000000000000" pitchFamily="2" charset="2"/>
              </a:rPr>
              <a:t>classe</a:t>
            </a:r>
            <a:r>
              <a:rPr lang="en-US" dirty="0">
                <a:sym typeface="Wingdings" panose="05000000000000000000" pitchFamily="2" charset="2"/>
              </a:rPr>
              <a:t> é a </a:t>
            </a:r>
            <a:r>
              <a:rPr lang="en-US" dirty="0" err="1">
                <a:sym typeface="Wingdings" panose="05000000000000000000" pitchFamily="2" charset="2"/>
              </a:rPr>
              <a:t>tabela</a:t>
            </a:r>
            <a:r>
              <a:rPr lang="en-US" dirty="0">
                <a:sym typeface="Wingdings" panose="05000000000000000000" pitchFamily="2" charset="2"/>
              </a:rPr>
              <a:t> e </a:t>
            </a:r>
            <a:r>
              <a:rPr lang="en-US" dirty="0" err="1">
                <a:sym typeface="Wingdings" panose="05000000000000000000" pitchFamily="2" charset="2"/>
              </a:rPr>
              <a:t>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atributos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abaixo</a:t>
            </a:r>
            <a:r>
              <a:rPr lang="en-US" dirty="0">
                <a:sym typeface="Wingdings" panose="05000000000000000000" pitchFamily="2" charset="2"/>
              </a:rPr>
              <a:t> dela </a:t>
            </a:r>
            <a:r>
              <a:rPr lang="en-US" dirty="0" err="1">
                <a:sym typeface="Wingdings" panose="05000000000000000000" pitchFamily="2" charset="2"/>
              </a:rPr>
              <a:t>são</a:t>
            </a:r>
            <a:r>
              <a:rPr lang="en-US" dirty="0">
                <a:sym typeface="Wingdings" panose="05000000000000000000" pitchFamily="2" charset="2"/>
              </a:rPr>
              <a:t> as </a:t>
            </a:r>
            <a:r>
              <a:rPr lang="en-US" dirty="0" err="1">
                <a:sym typeface="Wingdings" panose="05000000000000000000" pitchFamily="2" charset="2"/>
              </a:rPr>
              <a:t>colunas</a:t>
            </a:r>
            <a:r>
              <a:rPr lang="en-US" dirty="0">
                <a:sym typeface="Wingdings" panose="05000000000000000000" pitchFamily="2" charset="2"/>
              </a:rPr>
              <a:t> do banco, </a:t>
            </a:r>
            <a:r>
              <a:rPr lang="en-US" dirty="0" err="1">
                <a:sym typeface="Wingdings" panose="05000000000000000000" pitchFamily="2" charset="2"/>
              </a:rPr>
              <a:t>onde</a:t>
            </a:r>
            <a:r>
              <a:rPr lang="en-US" dirty="0">
                <a:sym typeface="Wingdings" panose="05000000000000000000" pitchFamily="2" charset="2"/>
              </a:rPr>
              <a:t> o </a:t>
            </a:r>
            <a:r>
              <a:rPr lang="en-US" dirty="0" err="1">
                <a:sym typeface="Wingdings" panose="05000000000000000000" pitchFamily="2" charset="2"/>
              </a:rPr>
              <a:t>tipo</a:t>
            </a:r>
            <a:r>
              <a:rPr lang="en-US" dirty="0">
                <a:sym typeface="Wingdings" panose="05000000000000000000" pitchFamily="2" charset="2"/>
              </a:rPr>
              <a:t> de dado a ser </a:t>
            </a:r>
            <a:r>
              <a:rPr lang="en-US" dirty="0" err="1">
                <a:sym typeface="Wingdings" panose="05000000000000000000" pitchFamily="2" charset="2"/>
              </a:rPr>
              <a:t>criado</a:t>
            </a:r>
            <a:r>
              <a:rPr lang="en-US" dirty="0">
                <a:sym typeface="Wingdings" panose="05000000000000000000" pitchFamily="2" charset="2"/>
              </a:rPr>
              <a:t> no database é </a:t>
            </a:r>
            <a:r>
              <a:rPr lang="en-US" dirty="0" err="1">
                <a:sym typeface="Wingdings" panose="05000000000000000000" pitchFamily="2" charset="2"/>
              </a:rPr>
              <a:t>definido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cada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atributo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exemplo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4DEC9C3-4C7E-D9E2-0845-A3AF536C6AF6}"/>
              </a:ext>
            </a:extLst>
          </p:cNvPr>
          <p:cNvSpPr txBox="1"/>
          <p:nvPr/>
        </p:nvSpPr>
        <p:spPr>
          <a:xfrm>
            <a:off x="7714760" y="2950766"/>
            <a:ext cx="41316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- Caso coloque </a:t>
            </a:r>
            <a:r>
              <a:rPr lang="pt-BR" b="1" dirty="0"/>
              <a:t>models.IntegerField</a:t>
            </a:r>
            <a:r>
              <a:rPr lang="pt-BR" dirty="0"/>
              <a:t>, por exemplo, o django irá criar uma coluna no banco do tipo </a:t>
            </a:r>
            <a:r>
              <a:rPr lang="pt-BR" b="1" dirty="0"/>
              <a:t>int</a:t>
            </a:r>
            <a:r>
              <a:rPr lang="pt-BR" dirty="0"/>
              <a:t>, e assim por diante.</a:t>
            </a:r>
          </a:p>
          <a:p>
            <a:endParaRPr lang="pt-BR" dirty="0"/>
          </a:p>
          <a:p>
            <a:r>
              <a:rPr lang="pt-BR" dirty="0"/>
              <a:t>- Não é necessário criar coluna id, isso é feito automaticamente pelo django.</a:t>
            </a:r>
          </a:p>
          <a:p>
            <a:pPr marL="342900" indent="-342900">
              <a:buAutoNum type="arabicPeriod" startAt="3"/>
            </a:pPr>
            <a:endParaRPr lang="pt-BR" b="1" dirty="0"/>
          </a:p>
          <a:p>
            <a:r>
              <a:rPr lang="pt-BR" dirty="0"/>
              <a:t>- A função def __str__ vai considerar o print da classe como sendo a coluna ‘nome’ presente na mesma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6EDAA3E-FB2F-9057-19BD-D287FDA00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93" y="3045357"/>
            <a:ext cx="68008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5088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CRIANDO OS MODELS (TABELAS) DO BACKEND COM DJANGO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4DEC9C3-4C7E-D9E2-0845-A3AF536C6AF6}"/>
              </a:ext>
            </a:extLst>
          </p:cNvPr>
          <p:cNvSpPr txBox="1"/>
          <p:nvPr/>
        </p:nvSpPr>
        <p:spPr>
          <a:xfrm>
            <a:off x="8605419" y="1332925"/>
            <a:ext cx="3581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- Habilite se um campo não é obrigatório com null=True, caso não coloque nada ele considerará null=False, ou seja, o campo passará a ser obrigatório para inserir um registro nesta tabela desejada.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0D2A0A-62E4-DEAC-DD09-CDE4C5C57B5F}"/>
              </a:ext>
            </a:extLst>
          </p:cNvPr>
          <p:cNvSpPr txBox="1"/>
          <p:nvPr/>
        </p:nvSpPr>
        <p:spPr>
          <a:xfrm>
            <a:off x="527784" y="3457745"/>
            <a:ext cx="11474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- Caso queira permitir que um campo não seja obrigatório mas que não permita a colocação de dados em branco (espaços por exemplo) você pode utilizar null=True, blank=False</a:t>
            </a:r>
          </a:p>
          <a:p>
            <a:endParaRPr lang="pt-BR" dirty="0"/>
          </a:p>
          <a:p>
            <a:r>
              <a:rPr lang="pt-BR" dirty="0"/>
              <a:t>- Para fazer um campo de data pegar a data/hora atual de cadastro pode-se usar o auto_now_add=True ou o default=timezone.now() (mas é necessário importar a biblioteca timezone)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DC09C81-B9BE-5179-8F74-257DBA6C1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28" y="1219488"/>
            <a:ext cx="78200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0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5088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CRIANDO OS MODELS (TABELAS) DO BACKEND COM DJANGO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3.  Caso deseje fazer um relacionamento entre colunas usando chaves estrangeiras, basta utilizar a seguinte abordagem: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4DEC9C3-4C7E-D9E2-0845-A3AF536C6AF6}"/>
              </a:ext>
            </a:extLst>
          </p:cNvPr>
          <p:cNvSpPr txBox="1"/>
          <p:nvPr/>
        </p:nvSpPr>
        <p:spPr>
          <a:xfrm>
            <a:off x="775073" y="5402549"/>
            <a:ext cx="9238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- Utilize </a:t>
            </a:r>
            <a:r>
              <a:rPr lang="pt-BR" b="1" dirty="0"/>
              <a:t>models.ForeignKey(</a:t>
            </a:r>
            <a:r>
              <a:rPr lang="pt-BR" dirty="0"/>
              <a:t>NOME_DA_TABELA_A_RELACIONAR, related_name=“NOME_DESEJADO”, on_delete=“COMPORTAMENTO_AO_DELETAR_O_RELACIONAMENTO”</a:t>
            </a:r>
            <a:r>
              <a:rPr lang="pt-BR" b="1" dirty="0"/>
              <a:t>)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174CC13-9BFE-D1A5-B55D-78310AD32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03" y="2123563"/>
            <a:ext cx="110204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0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5088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CRIANDO OS MODELS (TABELAS) DO BACKEND COM DJANGO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4.  Registre as suas tabelas/models em </a:t>
            </a:r>
            <a:r>
              <a:rPr lang="pt-BR" b="1" dirty="0">
                <a:sym typeface="Wingdings" panose="05000000000000000000" pitchFamily="2" charset="2"/>
              </a:rPr>
              <a:t>admin.py</a:t>
            </a:r>
            <a:r>
              <a:rPr lang="pt-BR" dirty="0">
                <a:sym typeface="Wingdings" panose="05000000000000000000" pitchFamily="2" charset="2"/>
              </a:rPr>
              <a:t>  de modo a fazer com que elas possam ser gerenciadas pela tela de administração do django: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4DEC9C3-4C7E-D9E2-0845-A3AF536C6AF6}"/>
              </a:ext>
            </a:extLst>
          </p:cNvPr>
          <p:cNvSpPr txBox="1"/>
          <p:nvPr/>
        </p:nvSpPr>
        <p:spPr>
          <a:xfrm>
            <a:off x="7131486" y="2123563"/>
            <a:ext cx="47630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- list_display: irá definir quais campos serão mostrados na página de administração em formato de tabela</a:t>
            </a:r>
          </a:p>
          <a:p>
            <a:endParaRPr lang="pt-BR" b="1" dirty="0"/>
          </a:p>
          <a:p>
            <a:r>
              <a:rPr lang="pt-BR" dirty="0"/>
              <a:t>-list_display_links: irá definir quais campos serão links que quando clicados na tela de admin irá abrir todos os dados da tabela</a:t>
            </a:r>
          </a:p>
          <a:p>
            <a:endParaRPr lang="pt-BR" dirty="0"/>
          </a:p>
          <a:p>
            <a:r>
              <a:rPr lang="pt-BR" dirty="0"/>
              <a:t>-search_fields: quais campos serão usados como chave de busca na tela de admin</a:t>
            </a:r>
          </a:p>
          <a:p>
            <a:endParaRPr lang="pt-BR" dirty="0"/>
          </a:p>
          <a:p>
            <a:r>
              <a:rPr lang="pt-BR" dirty="0"/>
              <a:t>-list_per_page: lista quantos dados serão exibidos por página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EB7958-F573-68DC-D7F5-12D85F502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69" y="2187383"/>
            <a:ext cx="625792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6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3313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PASSOS PARA CRIAR O PROJETO EM DJANGO NO VSCODE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5. </a:t>
            </a:r>
            <a:r>
              <a:rPr lang="pt-BR" b="1" dirty="0">
                <a:sym typeface="Wingdings" panose="05000000000000000000" pitchFamily="2" charset="2"/>
              </a:rPr>
              <a:t>py .\manage.py makemigrations </a:t>
            </a:r>
            <a:r>
              <a:rPr lang="pt-BR" dirty="0">
                <a:sym typeface="Wingdings" panose="05000000000000000000" pitchFamily="2" charset="2"/>
              </a:rPr>
              <a:t> Prepare as migrações das novas tabelas criadas (sempre que criar um novo model ou alterá-lo precisará dar este comando)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pt-BR" dirty="0">
                <a:sym typeface="Wingdings" panose="05000000000000000000" pitchFamily="2" charset="2"/>
              </a:rPr>
              <a:t>6. </a:t>
            </a:r>
            <a:r>
              <a:rPr lang="pt-BR" b="1" dirty="0">
                <a:sym typeface="Wingdings" panose="05000000000000000000" pitchFamily="2" charset="2"/>
              </a:rPr>
              <a:t>py .\manage.py migrate </a:t>
            </a:r>
            <a:r>
              <a:rPr lang="pt-BR" dirty="0">
                <a:sym typeface="Wingdings" panose="05000000000000000000" pitchFamily="2" charset="2"/>
              </a:rPr>
              <a:t> Executa as migrações que foram preparadas anteriormente para o banco de dados.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r>
              <a:rPr lang="pt-BR" dirty="0">
                <a:sym typeface="Wingdings" panose="05000000000000000000" pitchFamily="2" charset="2"/>
              </a:rPr>
              <a:t>7. </a:t>
            </a:r>
            <a:r>
              <a:rPr lang="pt-BR" b="1" dirty="0">
                <a:sym typeface="Wingdings" panose="05000000000000000000" pitchFamily="2" charset="2"/>
              </a:rPr>
              <a:t>py .\manage.py runserver </a:t>
            </a:r>
            <a:r>
              <a:rPr lang="pt-BR" dirty="0">
                <a:sym typeface="Wingdings" panose="05000000000000000000" pitchFamily="2" charset="2"/>
              </a:rPr>
              <a:t> Executa o servidor web 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r>
              <a:rPr lang="pt-BR" dirty="0">
                <a:sym typeface="Wingdings" panose="05000000000000000000" pitchFamily="2" charset="2"/>
              </a:rPr>
              <a:t>8. Abra a tela de admin do django e suas tabelas já devem </a:t>
            </a:r>
          </a:p>
          <a:p>
            <a:r>
              <a:rPr lang="pt-BR" dirty="0">
                <a:sym typeface="Wingdings" panose="05000000000000000000" pitchFamily="2" charset="2"/>
              </a:rPr>
              <a:t>estar lá, podendo criar registros, consultar, excluir ou alterar.</a:t>
            </a:r>
            <a:endParaRPr lang="en-US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3A2B6F-EB47-8294-D515-FB959D8F8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086" y="2789601"/>
            <a:ext cx="5379279" cy="372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7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9109</TotalTime>
  <Words>604</Words>
  <Application>Microsoft Office PowerPoint</Application>
  <PresentationFormat>Ecrã Panorâmico</PresentationFormat>
  <Paragraphs>50</Paragraphs>
  <Slides>6</Slides>
  <Notes>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12" baseType="lpstr">
      <vt:lpstr>Arial</vt:lpstr>
      <vt:lpstr>Calibri</vt:lpstr>
      <vt:lpstr>Cavolini</vt:lpstr>
      <vt:lpstr>Montserrat</vt:lpstr>
      <vt:lpstr>Montserrat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Andre Felipe Savedra Cruz</cp:lastModifiedBy>
  <cp:revision>690</cp:revision>
  <dcterms:created xsi:type="dcterms:W3CDTF">2020-11-19T18:52:57Z</dcterms:created>
  <dcterms:modified xsi:type="dcterms:W3CDTF">2023-08-13T14:24:58Z</dcterms:modified>
</cp:coreProperties>
</file>